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01" r:id="rId2"/>
    <p:sldId id="257" r:id="rId3"/>
    <p:sldId id="302" r:id="rId4"/>
    <p:sldId id="315" r:id="rId5"/>
    <p:sldId id="303" r:id="rId6"/>
    <p:sldId id="316" r:id="rId7"/>
    <p:sldId id="305" r:id="rId8"/>
    <p:sldId id="306" r:id="rId9"/>
    <p:sldId id="307" r:id="rId10"/>
    <p:sldId id="319" r:id="rId11"/>
    <p:sldId id="317" r:id="rId12"/>
    <p:sldId id="308" r:id="rId13"/>
    <p:sldId id="309" r:id="rId14"/>
    <p:sldId id="310" r:id="rId15"/>
    <p:sldId id="321" r:id="rId16"/>
    <p:sldId id="313" r:id="rId17"/>
    <p:sldId id="320" r:id="rId18"/>
    <p:sldId id="32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ranklin Gothic Medium" panose="020B0603020102020204" pitchFamily="34" charset="0"/>
      <p:regular r:id="rId25"/>
      <p:italic r:id="rId26"/>
    </p:embeddedFont>
    <p:embeddedFont>
      <p:font typeface="黑体" panose="02010609060101010101" pitchFamily="49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FF"/>
    <a:srgbClr val="BDD6F8"/>
    <a:srgbClr val="BBBCE2"/>
    <a:srgbClr val="E8E8F5"/>
    <a:srgbClr val="4C50B3"/>
    <a:srgbClr val="01109E"/>
    <a:srgbClr val="376092"/>
    <a:srgbClr val="FF3200"/>
    <a:srgbClr val="FFF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8363" autoAdjust="0"/>
  </p:normalViewPr>
  <p:slideViewPr>
    <p:cSldViewPr snapToGrid="0">
      <p:cViewPr varScale="1">
        <p:scale>
          <a:sx n="152" d="100"/>
          <a:sy n="152" d="100"/>
        </p:scale>
        <p:origin x="264" y="14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shuo.com/article/p-elisznpg-be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3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GDAL</a:t>
            </a:r>
            <a:r>
              <a:rPr lang="zh-CN" altLang="en-US" dirty="0">
                <a:hlinkClick r:id="rId3"/>
              </a:rPr>
              <a:t>坐标转换 </a:t>
            </a:r>
            <a:r>
              <a:rPr lang="en-US" altLang="zh-CN" dirty="0">
                <a:hlinkClick r:id="rId3"/>
              </a:rPr>
              <a:t>– </a:t>
            </a:r>
            <a:r>
              <a:rPr lang="en-US" altLang="zh-CN" dirty="0" err="1">
                <a:hlinkClick r:id="rId3"/>
              </a:rPr>
              <a:t>JavaShuo</a:t>
            </a:r>
            <a:endParaRPr lang="en-US" altLang="zh-CN" dirty="0"/>
          </a:p>
          <a:p>
            <a:r>
              <a:rPr lang="en-US" altLang="zh-CN" dirty="0" err="1">
                <a:effectLst/>
              </a:rPr>
              <a:t>dfCenterLat</a:t>
            </a:r>
            <a:r>
              <a:rPr lang="zh-CN" altLang="en-US" dirty="0">
                <a:effectLst/>
              </a:rPr>
              <a:t>通常为</a:t>
            </a:r>
            <a:r>
              <a:rPr lang="en-US" altLang="zh-CN" dirty="0">
                <a:effectLst/>
              </a:rPr>
              <a:t>0</a:t>
            </a:r>
          </a:p>
          <a:p>
            <a:r>
              <a:rPr lang="en-US" altLang="zh-CN" dirty="0" err="1">
                <a:effectLst/>
              </a:rPr>
              <a:t>dfCenterLong</a:t>
            </a:r>
            <a:r>
              <a:rPr lang="zh-CN" altLang="en-US" dirty="0">
                <a:effectLst/>
              </a:rPr>
              <a:t>中央经线，决定了是哪一投影带</a:t>
            </a:r>
            <a:endParaRPr lang="en-US" altLang="zh-CN" dirty="0">
              <a:effectLst/>
            </a:endParaRPr>
          </a:p>
          <a:p>
            <a:r>
              <a:rPr lang="en-US" altLang="zh-CN" dirty="0" err="1">
                <a:effectLst/>
              </a:rPr>
              <a:t>dfScale</a:t>
            </a:r>
            <a:r>
              <a:rPr lang="zh-CN" altLang="en-US" dirty="0">
                <a:effectLst/>
              </a:rPr>
              <a:t>通常为</a:t>
            </a:r>
            <a:r>
              <a:rPr lang="en-US" altLang="zh-CN" dirty="0">
                <a:effectLst/>
              </a:rPr>
              <a:t>1.0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UTM</a:t>
            </a:r>
            <a:r>
              <a:rPr lang="zh-CN" altLang="en-US" dirty="0">
                <a:effectLst/>
              </a:rPr>
              <a:t>设置为</a:t>
            </a:r>
            <a:r>
              <a:rPr lang="en-US" altLang="zh-CN" dirty="0">
                <a:effectLst/>
              </a:rPr>
              <a:t>0.9996</a:t>
            </a:r>
          </a:p>
          <a:p>
            <a:r>
              <a:rPr lang="en-US" altLang="zh-CN" dirty="0" err="1">
                <a:effectLst/>
              </a:rPr>
              <a:t>dfFalseEasting</a:t>
            </a:r>
            <a:r>
              <a:rPr lang="zh-CN" altLang="en-US" dirty="0">
                <a:effectLst/>
              </a:rPr>
              <a:t>通常为</a:t>
            </a:r>
            <a:r>
              <a:rPr lang="en-US" altLang="zh-CN" dirty="0">
                <a:effectLst/>
              </a:rPr>
              <a:t>500000</a:t>
            </a:r>
            <a:r>
              <a:rPr lang="zh-CN" altLang="en-US" dirty="0">
                <a:effectLst/>
              </a:rPr>
              <a:t>，高斯</a:t>
            </a:r>
            <a:r>
              <a:rPr lang="en-US" altLang="zh-CN" dirty="0">
                <a:effectLst/>
              </a:rPr>
              <a:t>-</a:t>
            </a:r>
            <a:r>
              <a:rPr lang="zh-CN" altLang="en-US" dirty="0">
                <a:effectLst/>
              </a:rPr>
              <a:t>克吕格前面加上带号</a:t>
            </a:r>
            <a:endParaRPr lang="en-US" altLang="zh-CN" dirty="0">
              <a:effectLst/>
            </a:endParaRPr>
          </a:p>
          <a:p>
            <a:r>
              <a:rPr lang="en-US" altLang="zh-CN" dirty="0" err="1">
                <a:effectLst/>
              </a:rPr>
              <a:t>dfFalseNorthing</a:t>
            </a:r>
            <a:r>
              <a:rPr lang="zh-CN" altLang="en-US" dirty="0">
                <a:effectLst/>
              </a:rPr>
              <a:t>通常为</a:t>
            </a:r>
            <a:r>
              <a:rPr lang="en-US" altLang="zh-CN" dirty="0">
                <a:effectLst/>
              </a:rPr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1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横轴等角割椭圆柱投影</a:t>
            </a:r>
            <a:endParaRPr lang="en-US" altLang="zh-CN" dirty="0"/>
          </a:p>
          <a:p>
            <a:r>
              <a:rPr lang="zh-CN" altLang="en-US" dirty="0"/>
              <a:t>大地水准面</a:t>
            </a:r>
            <a:r>
              <a:rPr lang="en-US" altLang="zh-CN" dirty="0"/>
              <a:t>——</a:t>
            </a:r>
            <a:r>
              <a:rPr lang="zh-CN" altLang="en-US" dirty="0"/>
              <a:t>旋转椭球体</a:t>
            </a:r>
            <a:r>
              <a:rPr lang="en-US" altLang="zh-CN" dirty="0"/>
              <a:t>——</a:t>
            </a:r>
            <a:r>
              <a:rPr lang="zh-CN" altLang="en-US" dirty="0"/>
              <a:t>大地基准面</a:t>
            </a:r>
            <a:endParaRPr lang="en-US" altLang="zh-CN" dirty="0"/>
          </a:p>
          <a:p>
            <a:r>
              <a:rPr lang="zh-CN" altLang="en-US" dirty="0"/>
              <a:t>投影坐标系（</a:t>
            </a:r>
            <a:r>
              <a:rPr lang="en-US" altLang="zh-CN" dirty="0"/>
              <a:t>projected cs</a:t>
            </a:r>
            <a:r>
              <a:rPr lang="zh-CN" altLang="en-US" dirty="0"/>
              <a:t>、</a:t>
            </a:r>
            <a:r>
              <a:rPr lang="en-US" altLang="zh-CN" dirty="0"/>
              <a:t>PROJCS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地理坐标系（</a:t>
            </a:r>
            <a:r>
              <a:rPr lang="en-US" altLang="zh-CN" dirty="0"/>
              <a:t>geographic cs</a:t>
            </a:r>
            <a:r>
              <a:rPr lang="zh-CN" altLang="en-US" dirty="0"/>
              <a:t>、</a:t>
            </a:r>
            <a:r>
              <a:rPr lang="en-US" altLang="zh-CN" dirty="0"/>
              <a:t>GEOGCS</a:t>
            </a:r>
            <a:r>
              <a:rPr lang="zh-CN" altLang="en-US" dirty="0"/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包括角度测量单位、本初子午线和基准面（基于旋转椭球体）。</a:t>
            </a:r>
            <a:endParaRPr lang="en-US" altLang="zh-CN" dirty="0"/>
          </a:p>
          <a:p>
            <a:r>
              <a:rPr lang="en-US" altLang="zh-CN" dirty="0"/>
              <a:t>Datum</a:t>
            </a:r>
            <a:r>
              <a:rPr lang="zh-CN" altLang="en-US" dirty="0"/>
              <a:t>大地基准面</a:t>
            </a:r>
            <a:endParaRPr lang="en-US" altLang="zh-CN" dirty="0"/>
          </a:p>
          <a:p>
            <a:r>
              <a:rPr lang="en-US" altLang="zh-CN" dirty="0"/>
              <a:t>False easting</a:t>
            </a:r>
            <a:r>
              <a:rPr lang="zh-CN" altLang="en-US" dirty="0"/>
              <a:t>东移假定值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地理坐标系（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角度测量单位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本初子午线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基准面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投影坐标系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地理坐标系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投影方法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线性单位</a:t>
            </a:r>
          </a:p>
          <a:p>
            <a:endParaRPr lang="en-US" altLang="zh-CN" dirty="0"/>
          </a:p>
          <a:p>
            <a:r>
              <a:rPr lang="en-US" altLang="zh-CN" dirty="0"/>
              <a:t>UL Geo</a:t>
            </a:r>
            <a:r>
              <a:rPr lang="zh-CN" altLang="en-US" dirty="0"/>
              <a:t>：地理坐标经纬度</a:t>
            </a:r>
            <a:endParaRPr lang="en-US" altLang="zh-CN" dirty="0"/>
          </a:p>
          <a:p>
            <a:r>
              <a:rPr lang="en-US" altLang="zh-CN" dirty="0"/>
              <a:t>UL Map</a:t>
            </a:r>
            <a:r>
              <a:rPr lang="zh-CN" altLang="en-US" dirty="0"/>
              <a:t>：地图坐标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0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895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地图投影参数对话框，改变坐标系；根据输入影像自动填充；其他附加的输出选项</a:t>
            </a:r>
            <a:endParaRPr lang="en-US" altLang="zh-CN" dirty="0"/>
          </a:p>
          <a:p>
            <a:r>
              <a:rPr lang="zh-CN" altLang="en-US" dirty="0"/>
              <a:t>转换参数对话框，变形参数和重采样方式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用于建立其他系统未带有的已知的或者自定义的地图投影方式</a:t>
            </a:r>
            <a:endParaRPr lang="en-US" altLang="zh-CN" dirty="0"/>
          </a:p>
          <a:p>
            <a:r>
              <a:rPr lang="zh-CN" altLang="en-US" dirty="0"/>
              <a:t>墨卡托：投影方式、标准面、参考椭球（东移和北移量，中央经线位置，中央经线上的比例常数）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投影字符串和仿射变换系数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30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5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左上角点坐标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(GeoTransform[0], GeoTransform[3])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//GeoTransform[1]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是像元宽度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影像在宽度上的分辨率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//GeoTransform[5]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是像元高度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影像在高度上的分辨率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如果影像是指北的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,padfGeoTransform[2]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padfGeoTransform[4]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这两个参数的值为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4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9" r:id="rId15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107" y="2187043"/>
            <a:ext cx="4650273" cy="76941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4400" b="1" spc="3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spc="3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图像投影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8D6A053-CB41-499D-90AC-512E3186AA0D}"/>
              </a:ext>
            </a:extLst>
          </p:cNvPr>
          <p:cNvSpPr txBox="1"/>
          <p:nvPr/>
        </p:nvSpPr>
        <p:spPr>
          <a:xfrm>
            <a:off x="378652" y="188705"/>
            <a:ext cx="3027481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+mj-ea"/>
              </a:rPr>
              <a:t>《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+mj-ea"/>
              </a:rPr>
              <a:t>遥感数字图像处理</a:t>
            </a: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+mj-ea"/>
              </a:rPr>
              <a:t>》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5FF3B2-3366-4416-AB43-F775CD28AF3E}"/>
              </a:ext>
            </a:extLst>
          </p:cNvPr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10" name="任意多边形 50">
              <a:extLst>
                <a:ext uri="{FF2B5EF4-FFF2-40B4-BE49-F238E27FC236}">
                  <a16:creationId xmlns:a16="http://schemas.microsoft.com/office/drawing/2014/main" id="{1A6FBD64-3212-4869-88B2-724A1262E2BC}"/>
                </a:ext>
              </a:extLst>
            </p:cNvPr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任意多边形 51">
              <a:extLst>
                <a:ext uri="{FF2B5EF4-FFF2-40B4-BE49-F238E27FC236}">
                  <a16:creationId xmlns:a16="http://schemas.microsoft.com/office/drawing/2014/main" id="{F53EBD94-74A6-46B1-821E-F2A94003327A}"/>
                </a:ext>
              </a:extLst>
            </p:cNvPr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48BD6A3-A14D-4ADA-94C0-E9526DE0C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66" y="55416"/>
            <a:ext cx="2325074" cy="4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E02BBF-4E67-4816-81C0-C2B58715CA39}"/>
              </a:ext>
            </a:extLst>
          </p:cNvPr>
          <p:cNvSpPr/>
          <p:nvPr/>
        </p:nvSpPr>
        <p:spPr>
          <a:xfrm>
            <a:off x="3471439" y="1651712"/>
            <a:ext cx="5620929" cy="3281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、仿射变换系数是一个指向六个元素的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double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类型指针，</a:t>
            </a: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建立像素行列坐标与地理坐标之间的转换关系  </a:t>
            </a: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GeoX = GeoTransform[0] + col * GeoTransform[1] + row * GeoTransform[2];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GeoY = GeoTransform[3] + col * GeoTransform[4] + row * GeoTransform[5];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row:</a:t>
            </a: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行数  </a:t>
            </a: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col:</a:t>
            </a: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列数）</a:t>
            </a:r>
            <a:endParaRPr lang="en-US" altLang="zh-CN" sz="1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a north up image</a:t>
            </a:r>
            <a:endParaRPr lang="zh-CN" altLang="en-US" sz="1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GeoTransform[0] /* top left x */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GeoTransform[1] /* w-e pixel resolution */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GeoTransform[2] /* rotation, 0 if image is "north up" */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GeoTransform[3] /* top left y */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GeoTransform[4] /* rotation, 0 if image is "north up" */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GeoTransform[5] /* n-s pixel resolution */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5F153E-2B35-4A48-A70B-12C73F40F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" t="1056" r="2193" b="2018"/>
          <a:stretch/>
        </p:blipFill>
        <p:spPr>
          <a:xfrm>
            <a:off x="345281" y="1791763"/>
            <a:ext cx="2813943" cy="25368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C057A6-B0F3-43E6-AC3C-085BCB56A5B3}"/>
              </a:ext>
            </a:extLst>
          </p:cNvPr>
          <p:cNvSpPr txBox="1"/>
          <p:nvPr/>
        </p:nvSpPr>
        <p:spPr>
          <a:xfrm>
            <a:off x="444642" y="728382"/>
            <a:ext cx="831082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实验目的：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、读写栅格图像的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投影字符串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仿射变换系数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2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、进行图像上点的经纬度坐标转换</a:t>
            </a:r>
          </a:p>
        </p:txBody>
      </p:sp>
    </p:spTree>
    <p:extLst>
      <p:ext uri="{BB962C8B-B14F-4D97-AF65-F5344CB8AC3E}">
        <p14:creationId xmlns:p14="http://schemas.microsoft.com/office/powerpoint/2010/main" val="11575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444642" y="728382"/>
            <a:ext cx="8775031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）新建一个基于对话框的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MFC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程序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创建项目时选择：基于对话框、在静态库中使用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MFC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新建完项目后，修改“项目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——0012759SX2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属性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使用多字节字符集”（否则会造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MessageBox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的报错）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30D5FE-A6B4-474F-A966-DA506877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" y="2002061"/>
            <a:ext cx="2981011" cy="23185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6CC172-3C54-466F-A502-5CE0A9126217}"/>
              </a:ext>
            </a:extLst>
          </p:cNvPr>
          <p:cNvSpPr/>
          <p:nvPr/>
        </p:nvSpPr>
        <p:spPr>
          <a:xfrm>
            <a:off x="868303" y="2478144"/>
            <a:ext cx="889889" cy="153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4BF66-B791-468F-A886-DF1012EC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057" y="2002061"/>
            <a:ext cx="3432883" cy="23185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700646-A8C3-439B-9962-1BB7C9F74C22}"/>
              </a:ext>
            </a:extLst>
          </p:cNvPr>
          <p:cNvSpPr/>
          <p:nvPr/>
        </p:nvSpPr>
        <p:spPr>
          <a:xfrm>
            <a:off x="4928041" y="3350600"/>
            <a:ext cx="753812" cy="109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C308D0-FE99-4CF4-ACD0-65F442B35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804" y="2002061"/>
            <a:ext cx="2552150" cy="17347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181E9A-3A89-469F-9BB6-1AF5920521E7}"/>
              </a:ext>
            </a:extLst>
          </p:cNvPr>
          <p:cNvSpPr/>
          <p:nvPr/>
        </p:nvSpPr>
        <p:spPr>
          <a:xfrm>
            <a:off x="1855590" y="3113597"/>
            <a:ext cx="889889" cy="153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2900C2-8F2B-4E86-A829-BDAA4C8925F1}"/>
              </a:ext>
            </a:extLst>
          </p:cNvPr>
          <p:cNvSpPr txBox="1"/>
          <p:nvPr/>
        </p:nvSpPr>
        <p:spPr>
          <a:xfrm>
            <a:off x="6534805" y="3876497"/>
            <a:ext cx="2684868" cy="82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“资源视图</a:t>
            </a:r>
            <a:r>
              <a:rPr lang="en-US" altLang="zh-CN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—0012759SX2.rc—Dialog—IDD_MY0012759SX2_DIALOG</a:t>
            </a:r>
            <a:r>
              <a:rPr lang="zh-CN" altLang="en-US" sz="1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”可打开该对话框</a:t>
            </a:r>
          </a:p>
        </p:txBody>
      </p:sp>
    </p:spTree>
    <p:extLst>
      <p:ext uri="{BB962C8B-B14F-4D97-AF65-F5344CB8AC3E}">
        <p14:creationId xmlns:p14="http://schemas.microsoft.com/office/powerpoint/2010/main" val="1336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5027FA-B060-4126-A228-8365D2E2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21" y="1706338"/>
            <a:ext cx="5119957" cy="33520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6CC172-3C54-466F-A502-5CE0A9126217}"/>
              </a:ext>
            </a:extLst>
          </p:cNvPr>
          <p:cNvSpPr/>
          <p:nvPr/>
        </p:nvSpPr>
        <p:spPr>
          <a:xfrm>
            <a:off x="3130107" y="2567825"/>
            <a:ext cx="1026524" cy="135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4756F1-78FB-4F5D-B7F6-32EDEC8A907D}"/>
              </a:ext>
            </a:extLst>
          </p:cNvPr>
          <p:cNvSpPr/>
          <p:nvPr/>
        </p:nvSpPr>
        <p:spPr>
          <a:xfrm>
            <a:off x="3130107" y="4382608"/>
            <a:ext cx="1026524" cy="135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1D969B-BAD3-4320-84B6-31B3E858F0A9}"/>
              </a:ext>
            </a:extLst>
          </p:cNvPr>
          <p:cNvSpPr txBox="1"/>
          <p:nvPr/>
        </p:nvSpPr>
        <p:spPr>
          <a:xfrm>
            <a:off x="97671" y="593020"/>
            <a:ext cx="8872833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）初始化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复制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文件夹及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GDAL200.dll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proj.dll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至工程目录；在对话框头文件中导入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库的头文件；在对话框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cpp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文件的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OnInitalDialog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函数中初始化。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8EB421-759B-47B2-AE0D-3B93B240F8D1}"/>
              </a:ext>
            </a:extLst>
          </p:cNvPr>
          <p:cNvSpPr/>
          <p:nvPr/>
        </p:nvSpPr>
        <p:spPr>
          <a:xfrm>
            <a:off x="3096615" y="3774480"/>
            <a:ext cx="1026524" cy="135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3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5270D9-589B-4160-9C35-9205D40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81"/>
          <a:stretch/>
        </p:blipFill>
        <p:spPr>
          <a:xfrm>
            <a:off x="1011146" y="1972534"/>
            <a:ext cx="7042643" cy="26585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B405AF-2D30-41F4-8EA7-7D7B1339F8E7}"/>
              </a:ext>
            </a:extLst>
          </p:cNvPr>
          <p:cNvSpPr/>
          <p:nvPr/>
        </p:nvSpPr>
        <p:spPr>
          <a:xfrm>
            <a:off x="1011146" y="1991675"/>
            <a:ext cx="1312954" cy="21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16A2D4-CF38-49F0-8771-73AA45678B58}"/>
              </a:ext>
            </a:extLst>
          </p:cNvPr>
          <p:cNvSpPr/>
          <p:nvPr/>
        </p:nvSpPr>
        <p:spPr>
          <a:xfrm>
            <a:off x="1860057" y="3355795"/>
            <a:ext cx="4064493" cy="113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ABD7EF-50C9-4E72-BD86-79C815411363}"/>
              </a:ext>
            </a:extLst>
          </p:cNvPr>
          <p:cNvSpPr txBox="1"/>
          <p:nvPr/>
        </p:nvSpPr>
        <p:spPr>
          <a:xfrm>
            <a:off x="97671" y="593020"/>
            <a:ext cx="8872833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）初始化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复制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文件夹及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GDAL200.dll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proj.dll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至工程目录；在对话框头文件中导入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库的头文件；在对话框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cpp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文件的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OnInitalDialog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函数中初始化。</a:t>
            </a:r>
          </a:p>
        </p:txBody>
      </p:sp>
    </p:spTree>
    <p:extLst>
      <p:ext uri="{BB962C8B-B14F-4D97-AF65-F5344CB8AC3E}">
        <p14:creationId xmlns:p14="http://schemas.microsoft.com/office/powerpoint/2010/main" val="32103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9E8B8C-45D0-4FD9-8FA7-DFF188B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570278"/>
            <a:ext cx="3375834" cy="357322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6CC172-3C54-466F-A502-5CE0A9126217}"/>
              </a:ext>
            </a:extLst>
          </p:cNvPr>
          <p:cNvSpPr/>
          <p:nvPr/>
        </p:nvSpPr>
        <p:spPr>
          <a:xfrm>
            <a:off x="3625850" y="1570279"/>
            <a:ext cx="1982708" cy="169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676529-10B0-48C3-AD2B-6002FBE41EB5}"/>
              </a:ext>
            </a:extLst>
          </p:cNvPr>
          <p:cNvSpPr/>
          <p:nvPr/>
        </p:nvSpPr>
        <p:spPr>
          <a:xfrm>
            <a:off x="3825233" y="4475775"/>
            <a:ext cx="2387868" cy="39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313D61-E580-49F4-B1BE-C71D072B1B8E}"/>
              </a:ext>
            </a:extLst>
          </p:cNvPr>
          <p:cNvSpPr txBox="1"/>
          <p:nvPr/>
        </p:nvSpPr>
        <p:spPr>
          <a:xfrm>
            <a:off x="97671" y="593020"/>
            <a:ext cx="8872833" cy="111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）初始化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复制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文件夹及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GDAL200.dll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proj.dll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至工程目录；在对话框头文件中导入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GDAL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库的头文件；在对话框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cpp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文件的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OnInitalDialog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函数中初始化。</a:t>
            </a:r>
          </a:p>
        </p:txBody>
      </p:sp>
    </p:spTree>
    <p:extLst>
      <p:ext uri="{BB962C8B-B14F-4D97-AF65-F5344CB8AC3E}">
        <p14:creationId xmlns:p14="http://schemas.microsoft.com/office/powerpoint/2010/main" val="24900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ED9147-0E24-4146-8D6F-300B7919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95" y="1364125"/>
            <a:ext cx="4852987" cy="32174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444643" y="728382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）设计界面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D88C4D-5933-4582-899F-2F4047D05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74" b="-14286"/>
          <a:stretch/>
        </p:blipFill>
        <p:spPr>
          <a:xfrm>
            <a:off x="6042297" y="4023904"/>
            <a:ext cx="1082153" cy="228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AD2368-DE61-4BFE-A529-70C73F78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" y="2623899"/>
            <a:ext cx="1228725" cy="228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D06D8A-C28B-4CF4-91B3-623BAAFF7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231" y="2695950"/>
            <a:ext cx="1419225" cy="2286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D674C65-12CC-4205-8E2E-E591F4CBFED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440981" y="2309367"/>
            <a:ext cx="972018" cy="4288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7D71ED1-81CC-4C88-858D-4A1E25A87402}"/>
              </a:ext>
            </a:extLst>
          </p:cNvPr>
          <p:cNvSpPr/>
          <p:nvPr/>
        </p:nvSpPr>
        <p:spPr>
          <a:xfrm>
            <a:off x="2412999" y="2226091"/>
            <a:ext cx="660562" cy="166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D8F20A-289F-4682-9F30-52ECA53F5AA9}"/>
              </a:ext>
            </a:extLst>
          </p:cNvPr>
          <p:cNvSpPr/>
          <p:nvPr/>
        </p:nvSpPr>
        <p:spPr>
          <a:xfrm>
            <a:off x="2472634" y="3476453"/>
            <a:ext cx="660562" cy="1665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869924B-9D45-4EF9-9409-3BA5A88742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440981" y="2738199"/>
            <a:ext cx="1031653" cy="8215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A86EAF1-23A3-41FA-B1C1-F376D2B6DE7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79549" y="2810250"/>
            <a:ext cx="11956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DB575B1-306E-42A0-A305-497E471F2D4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79549" y="2810250"/>
            <a:ext cx="1195682" cy="9368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4E1D264-80D7-4416-A31C-98B254EBC9A0}"/>
              </a:ext>
            </a:extLst>
          </p:cNvPr>
          <p:cNvSpPr/>
          <p:nvPr/>
        </p:nvSpPr>
        <p:spPr>
          <a:xfrm>
            <a:off x="2790555" y="3978882"/>
            <a:ext cx="2140899" cy="277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883D271-0F2E-48DC-B209-294E718724C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912876" y="4138204"/>
            <a:ext cx="1129421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7FB16DE-20E6-4BA7-85F0-3DE972A1F8F9}"/>
              </a:ext>
            </a:extLst>
          </p:cNvPr>
          <p:cNvSpPr txBox="1"/>
          <p:nvPr/>
        </p:nvSpPr>
        <p:spPr>
          <a:xfrm>
            <a:off x="6784843" y="1189227"/>
            <a:ext cx="2064341" cy="144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Edit control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属性中的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行为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-Multiline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设为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True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外观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-Auto </a:t>
            </a:r>
            <a:r>
              <a:rPr lang="en-US" altLang="zh-CN" sz="12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Hscroll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设为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False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外观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-Vertical Scroll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设为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True,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可实现文字自动换行</a:t>
            </a:r>
          </a:p>
        </p:txBody>
      </p:sp>
    </p:spTree>
    <p:extLst>
      <p:ext uri="{BB962C8B-B14F-4D97-AF65-F5344CB8AC3E}">
        <p14:creationId xmlns:p14="http://schemas.microsoft.com/office/powerpoint/2010/main" val="324427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444643" y="728382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）编写“读投影信息”按钮单击响应函数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E2566-430E-4FEC-87A6-CA153114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36" y="1251346"/>
            <a:ext cx="5693642" cy="3771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1A8F90-EDBD-4064-9671-3D5083105884}"/>
              </a:ext>
            </a:extLst>
          </p:cNvPr>
          <p:cNvSpPr txBox="1"/>
          <p:nvPr/>
        </p:nvSpPr>
        <p:spPr>
          <a:xfrm>
            <a:off x="6715474" y="2904516"/>
            <a:ext cx="2359157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点击按钮后在控件中显示参数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（默认将原图放在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盘中读取）</a:t>
            </a:r>
          </a:p>
        </p:txBody>
      </p:sp>
    </p:spTree>
    <p:extLst>
      <p:ext uri="{BB962C8B-B14F-4D97-AF65-F5344CB8AC3E}">
        <p14:creationId xmlns:p14="http://schemas.microsoft.com/office/powerpoint/2010/main" val="5807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444643" y="728382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）编写“写投影信息”按钮单击响应函数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16672-BC4B-407E-88DA-3E578B2E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588650"/>
            <a:ext cx="4550970" cy="3049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9737CF-76E2-4EBE-9F42-59DD020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91" y="1588650"/>
            <a:ext cx="4224405" cy="30498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68A236-EB01-4903-8A46-A45D983A8839}"/>
              </a:ext>
            </a:extLst>
          </p:cNvPr>
          <p:cNvSpPr txBox="1"/>
          <p:nvPr/>
        </p:nvSpPr>
        <p:spPr>
          <a:xfrm>
            <a:off x="116681" y="4709244"/>
            <a:ext cx="8172811" cy="33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点击按钮后在控件中显示修改后的参数，同时在对应路径输出新图像</a:t>
            </a:r>
          </a:p>
        </p:txBody>
      </p:sp>
    </p:spTree>
    <p:extLst>
      <p:ext uri="{BB962C8B-B14F-4D97-AF65-F5344CB8AC3E}">
        <p14:creationId xmlns:p14="http://schemas.microsoft.com/office/powerpoint/2010/main" val="41955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-103997" y="607887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）编写“坐标转换”按钮单击响应函数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104B2-5D10-455A-B004-47313524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7" y="1334593"/>
            <a:ext cx="5116309" cy="35251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94F80-A0DC-4D9A-A2CA-A9EA061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3" y="1683556"/>
            <a:ext cx="7775553" cy="26636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A59A26-51C9-48A9-BF77-63C1830798BB}"/>
              </a:ext>
            </a:extLst>
          </p:cNvPr>
          <p:cNvSpPr txBox="1"/>
          <p:nvPr/>
        </p:nvSpPr>
        <p:spPr>
          <a:xfrm>
            <a:off x="4473999" y="896010"/>
            <a:ext cx="4160404" cy="33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点击按钮后在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Message Box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中显示坐标转换前后的结果</a:t>
            </a:r>
          </a:p>
        </p:txBody>
      </p:sp>
    </p:spTree>
    <p:extLst>
      <p:ext uri="{BB962C8B-B14F-4D97-AF65-F5344CB8AC3E}">
        <p14:creationId xmlns:p14="http://schemas.microsoft.com/office/powerpoint/2010/main" val="36615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51205CD-B2EE-4A09-888A-82AE46DD1B46}"/>
              </a:ext>
            </a:extLst>
          </p:cNvPr>
          <p:cNvGrpSpPr/>
          <p:nvPr/>
        </p:nvGrpSpPr>
        <p:grpSpPr>
          <a:xfrm>
            <a:off x="3120241" y="2032567"/>
            <a:ext cx="4539233" cy="523220"/>
            <a:chOff x="3871965" y="905981"/>
            <a:chExt cx="4539233" cy="523220"/>
          </a:xfrm>
        </p:grpSpPr>
        <p:sp>
          <p:nvSpPr>
            <p:cNvPr id="144" name="TextBox 143"/>
            <p:cNvSpPr txBox="1"/>
            <p:nvPr/>
          </p:nvSpPr>
          <p:spPr>
            <a:xfrm>
              <a:off x="4467490" y="905981"/>
              <a:ext cx="3943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ENVI</a:t>
              </a: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进行图像投影变换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71965" y="925868"/>
              <a:ext cx="600360" cy="483446"/>
              <a:chOff x="4272487" y="985295"/>
              <a:chExt cx="530249" cy="426988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272487" y="985295"/>
                <a:ext cx="530249" cy="407976"/>
                <a:chOff x="1822439" y="149340"/>
                <a:chExt cx="5053817" cy="3888432"/>
              </a:xfrm>
            </p:grpSpPr>
            <p:sp>
              <p:nvSpPr>
                <p:cNvPr id="46" name="任意多边形 45"/>
                <p:cNvSpPr/>
                <p:nvPr/>
              </p:nvSpPr>
              <p:spPr>
                <a:xfrm rot="240363">
                  <a:off x="1822439" y="149340"/>
                  <a:ext cx="4359116" cy="3548774"/>
                </a:xfrm>
                <a:custGeom>
                  <a:avLst/>
                  <a:gdLst>
                    <a:gd name="connsiteX0" fmla="*/ 4631267 w 4783667"/>
                    <a:gd name="connsiteY0" fmla="*/ 0 h 3750733"/>
                    <a:gd name="connsiteX1" fmla="*/ 0 w 4783667"/>
                    <a:gd name="connsiteY1" fmla="*/ 1871133 h 3750733"/>
                    <a:gd name="connsiteX2" fmla="*/ 4783667 w 4783667"/>
                    <a:gd name="connsiteY2" fmla="*/ 3750733 h 3750733"/>
                    <a:gd name="connsiteX3" fmla="*/ 4631267 w 4783667"/>
                    <a:gd name="connsiteY3" fmla="*/ 0 h 375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83667" h="3750733">
                      <a:moveTo>
                        <a:pt x="4631267" y="0"/>
                      </a:moveTo>
                      <a:lnTo>
                        <a:pt x="0" y="1871133"/>
                      </a:lnTo>
                      <a:lnTo>
                        <a:pt x="4783667" y="3750733"/>
                      </a:lnTo>
                      <a:lnTo>
                        <a:pt x="4631267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1992504" y="673543"/>
                  <a:ext cx="4883752" cy="3364229"/>
                </a:xfrm>
                <a:custGeom>
                  <a:avLst/>
                  <a:gdLst>
                    <a:gd name="connsiteX0" fmla="*/ 0 w 5359400"/>
                    <a:gd name="connsiteY0" fmla="*/ 677333 h 3522133"/>
                    <a:gd name="connsiteX1" fmla="*/ 5359400 w 5359400"/>
                    <a:gd name="connsiteY1" fmla="*/ 0 h 3522133"/>
                    <a:gd name="connsiteX2" fmla="*/ 3530600 w 5359400"/>
                    <a:gd name="connsiteY2" fmla="*/ 3522133 h 3522133"/>
                    <a:gd name="connsiteX3" fmla="*/ 0 w 5359400"/>
                    <a:gd name="connsiteY3" fmla="*/ 677333 h 3522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9400" h="3522133">
                      <a:moveTo>
                        <a:pt x="0" y="677333"/>
                      </a:moveTo>
                      <a:lnTo>
                        <a:pt x="5359400" y="0"/>
                      </a:lnTo>
                      <a:lnTo>
                        <a:pt x="3530600" y="3522133"/>
                      </a:lnTo>
                      <a:lnTo>
                        <a:pt x="0" y="67733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4461816" y="1004532"/>
                <a:ext cx="330165" cy="407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zh-CN" altLang="en-US" sz="2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8652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53246"/>
            <a:chOff x="946982" y="2536200"/>
            <a:chExt cx="875192" cy="1353246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内</a:t>
              </a:r>
              <a:endParaRPr lang="en-US" altLang="zh-CN" sz="4000" b="1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容</a:t>
              </a:r>
              <a:endParaRPr lang="en-US" altLang="zh-CN" sz="4000" b="1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985630" y="3052903"/>
              <a:ext cx="1334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F1BC61B-6E69-49FE-A6EF-25FB5256DAA9}"/>
              </a:ext>
            </a:extLst>
          </p:cNvPr>
          <p:cNvGrpSpPr/>
          <p:nvPr/>
        </p:nvGrpSpPr>
        <p:grpSpPr>
          <a:xfrm>
            <a:off x="3120241" y="3040727"/>
            <a:ext cx="5389466" cy="523220"/>
            <a:chOff x="3871965" y="1638828"/>
            <a:chExt cx="5389466" cy="523220"/>
          </a:xfrm>
        </p:grpSpPr>
        <p:sp>
          <p:nvSpPr>
            <p:cNvPr id="145" name="TextBox 144"/>
            <p:cNvSpPr txBox="1"/>
            <p:nvPr/>
          </p:nvSpPr>
          <p:spPr>
            <a:xfrm>
              <a:off x="4467490" y="1638828"/>
              <a:ext cx="4793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GDAL</a:t>
              </a: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编程读写图像投影信息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871965" y="1658715"/>
              <a:ext cx="600360" cy="483446"/>
              <a:chOff x="4272487" y="985295"/>
              <a:chExt cx="530249" cy="426988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4272487" y="985295"/>
                <a:ext cx="530249" cy="407976"/>
                <a:chOff x="1822439" y="149340"/>
                <a:chExt cx="5053817" cy="3888432"/>
              </a:xfrm>
            </p:grpSpPr>
            <p:sp>
              <p:nvSpPr>
                <p:cNvPr id="90" name="任意多边形 89"/>
                <p:cNvSpPr/>
                <p:nvPr/>
              </p:nvSpPr>
              <p:spPr>
                <a:xfrm rot="240363">
                  <a:off x="1822439" y="149340"/>
                  <a:ext cx="4359116" cy="3548774"/>
                </a:xfrm>
                <a:custGeom>
                  <a:avLst/>
                  <a:gdLst>
                    <a:gd name="connsiteX0" fmla="*/ 4631267 w 4783667"/>
                    <a:gd name="connsiteY0" fmla="*/ 0 h 3750733"/>
                    <a:gd name="connsiteX1" fmla="*/ 0 w 4783667"/>
                    <a:gd name="connsiteY1" fmla="*/ 1871133 h 3750733"/>
                    <a:gd name="connsiteX2" fmla="*/ 4783667 w 4783667"/>
                    <a:gd name="connsiteY2" fmla="*/ 3750733 h 3750733"/>
                    <a:gd name="connsiteX3" fmla="*/ 4631267 w 4783667"/>
                    <a:gd name="connsiteY3" fmla="*/ 0 h 375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83667" h="3750733">
                      <a:moveTo>
                        <a:pt x="4631267" y="0"/>
                      </a:moveTo>
                      <a:lnTo>
                        <a:pt x="0" y="1871133"/>
                      </a:lnTo>
                      <a:lnTo>
                        <a:pt x="4783667" y="3750733"/>
                      </a:lnTo>
                      <a:lnTo>
                        <a:pt x="4631267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1" name="任意多边形 90"/>
                <p:cNvSpPr/>
                <p:nvPr/>
              </p:nvSpPr>
              <p:spPr>
                <a:xfrm>
                  <a:off x="1992504" y="673543"/>
                  <a:ext cx="4883752" cy="3364229"/>
                </a:xfrm>
                <a:custGeom>
                  <a:avLst/>
                  <a:gdLst>
                    <a:gd name="connsiteX0" fmla="*/ 0 w 5359400"/>
                    <a:gd name="connsiteY0" fmla="*/ 677333 h 3522133"/>
                    <a:gd name="connsiteX1" fmla="*/ 5359400 w 5359400"/>
                    <a:gd name="connsiteY1" fmla="*/ 0 h 3522133"/>
                    <a:gd name="connsiteX2" fmla="*/ 3530600 w 5359400"/>
                    <a:gd name="connsiteY2" fmla="*/ 3522133 h 3522133"/>
                    <a:gd name="connsiteX3" fmla="*/ 0 w 5359400"/>
                    <a:gd name="connsiteY3" fmla="*/ 677333 h 3522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9400" h="3522133">
                      <a:moveTo>
                        <a:pt x="0" y="677333"/>
                      </a:moveTo>
                      <a:lnTo>
                        <a:pt x="5359400" y="0"/>
                      </a:lnTo>
                      <a:lnTo>
                        <a:pt x="3530600" y="3522133"/>
                      </a:lnTo>
                      <a:lnTo>
                        <a:pt x="0" y="67733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4461816" y="1004532"/>
                <a:ext cx="330165" cy="407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2</a:t>
                </a:r>
                <a:endParaRPr lang="zh-CN" altLang="en-US" sz="2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F16BCEC4-A809-4F05-9728-4E2874509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66" y="55416"/>
            <a:ext cx="2325074" cy="49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实验数据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05715" y="813251"/>
            <a:ext cx="877224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IKONOS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卫星全色波段影像，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分辨率，初始投影坐标系为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UTM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投影的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51N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分度带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CF3DB7-743C-4273-B5C8-F5A848424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2" r="39219"/>
          <a:stretch/>
        </p:blipFill>
        <p:spPr>
          <a:xfrm>
            <a:off x="4619559" y="2143937"/>
            <a:ext cx="3230499" cy="2259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2B618E-F5BB-4076-B6E2-7A6EA2D43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5" y="1387670"/>
            <a:ext cx="3406869" cy="34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ENVI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进行投影变换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44643" y="728382"/>
            <a:ext cx="7982465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ENVI Classic/ ENVI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中打开遥感影像，观察地图投影信息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8E070-C466-4EFF-B3C6-AF6360DE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76" y="1139390"/>
            <a:ext cx="4555069" cy="3883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0086A7-A080-4406-BD17-9DCEC45460AD}"/>
              </a:ext>
            </a:extLst>
          </p:cNvPr>
          <p:cNvSpPr/>
          <p:nvPr/>
        </p:nvSpPr>
        <p:spPr>
          <a:xfrm>
            <a:off x="1911401" y="1931363"/>
            <a:ext cx="1657815" cy="817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35FB1-BC05-4BFD-A805-145D79ED2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8" y="1139390"/>
            <a:ext cx="6446202" cy="38838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0BB50F-4833-470D-B3C1-B6B0A7E8D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"/>
          <a:stretch/>
        </p:blipFill>
        <p:spPr>
          <a:xfrm>
            <a:off x="1005196" y="1454592"/>
            <a:ext cx="6095585" cy="34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ENVI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进行投影变换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44643" y="728382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ENVI Classic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中进行投影转换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Map-&gt;Convert Map Projection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7BF028-5D4F-404F-B6AC-F677F30D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4" y="1648337"/>
            <a:ext cx="4452591" cy="34212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479E83-5943-42DC-8BF9-F288DC8A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95" y="3816991"/>
            <a:ext cx="2334358" cy="11736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DB423-3D68-4851-9A64-3A1A5F406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"/>
          <a:stretch/>
        </p:blipFill>
        <p:spPr>
          <a:xfrm>
            <a:off x="5612295" y="1357976"/>
            <a:ext cx="1731751" cy="229681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2A62F6F-22BF-4403-A3F1-7DEA4E36AE87}"/>
              </a:ext>
            </a:extLst>
          </p:cNvPr>
          <p:cNvSpPr/>
          <p:nvPr/>
        </p:nvSpPr>
        <p:spPr>
          <a:xfrm>
            <a:off x="2046552" y="2739217"/>
            <a:ext cx="943929" cy="18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BDCC-6CC6-47C2-B0D4-7346B684F04F}"/>
              </a:ext>
            </a:extLst>
          </p:cNvPr>
          <p:cNvCxnSpPr>
            <a:stCxn id="12" idx="3"/>
          </p:cNvCxnSpPr>
          <p:nvPr/>
        </p:nvCxnSpPr>
        <p:spPr>
          <a:xfrm flipV="1">
            <a:off x="2990481" y="2206707"/>
            <a:ext cx="2621814" cy="623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0DEE5B6-DD99-4D13-9893-E391ADF70E3B}"/>
              </a:ext>
            </a:extLst>
          </p:cNvPr>
          <p:cNvSpPr/>
          <p:nvPr/>
        </p:nvSpPr>
        <p:spPr>
          <a:xfrm>
            <a:off x="1102623" y="4403805"/>
            <a:ext cx="500889" cy="18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920B8B-3A19-42BF-8AE9-F0153A9E5DAC}"/>
              </a:ext>
            </a:extLst>
          </p:cNvPr>
          <p:cNvCxnSpPr>
            <a:cxnSpLocks/>
          </p:cNvCxnSpPr>
          <p:nvPr/>
        </p:nvCxnSpPr>
        <p:spPr>
          <a:xfrm flipV="1">
            <a:off x="1603512" y="3869635"/>
            <a:ext cx="4008783" cy="625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5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ENVI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进行投影变换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44643" y="728382"/>
            <a:ext cx="824587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ENVI Classic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中进行投影转换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Map-&gt;Customize Map Projections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9DA07B-A79C-4475-A3CB-D785F7DD8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" t="1415"/>
          <a:stretch/>
        </p:blipFill>
        <p:spPr>
          <a:xfrm>
            <a:off x="4187687" y="1358347"/>
            <a:ext cx="3440332" cy="3339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53EA0D-2C9B-4923-A490-88C0BE671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" t="393" r="2370" b="2777"/>
          <a:stretch/>
        </p:blipFill>
        <p:spPr>
          <a:xfrm>
            <a:off x="655982" y="1371600"/>
            <a:ext cx="3403165" cy="33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ENVI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进行投影变换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44642" y="728382"/>
            <a:ext cx="837467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2b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ENVI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中进行投影转换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Toolbox-&gt;Raster Management-&gt;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Reproject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Raster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8F49F-6F0D-467F-AE81-C92878B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8" y="1183635"/>
            <a:ext cx="3059293" cy="37810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563AA-C732-44E8-A1A8-53BD8530D721}"/>
              </a:ext>
            </a:extLst>
          </p:cNvPr>
          <p:cNvSpPr/>
          <p:nvPr/>
        </p:nvSpPr>
        <p:spPr>
          <a:xfrm>
            <a:off x="2835057" y="1177979"/>
            <a:ext cx="943929" cy="122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800508-B36C-4FD5-9AAB-1641621118D9}"/>
              </a:ext>
            </a:extLst>
          </p:cNvPr>
          <p:cNvSpPr/>
          <p:nvPr/>
        </p:nvSpPr>
        <p:spPr>
          <a:xfrm>
            <a:off x="2868187" y="2623573"/>
            <a:ext cx="943929" cy="122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E6C9BE-46D1-4823-8D65-E03509563347}"/>
              </a:ext>
            </a:extLst>
          </p:cNvPr>
          <p:cNvSpPr/>
          <p:nvPr/>
        </p:nvSpPr>
        <p:spPr>
          <a:xfrm>
            <a:off x="2882247" y="3704765"/>
            <a:ext cx="943929" cy="122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D1912B-F7D2-48BE-8F86-24876F00D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" r="1268"/>
          <a:stretch/>
        </p:blipFill>
        <p:spPr>
          <a:xfrm>
            <a:off x="4572000" y="1230747"/>
            <a:ext cx="2057400" cy="37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B61A24-FC4F-4C7E-B898-1F63D16F7444}"/>
              </a:ext>
            </a:extLst>
          </p:cNvPr>
          <p:cNvSpPr txBox="1"/>
          <p:nvPr/>
        </p:nvSpPr>
        <p:spPr>
          <a:xfrm>
            <a:off x="451637" y="866654"/>
            <a:ext cx="8044724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命名规则：学号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+SX+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实习次数，例如：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0012759SX2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提交时间：每次实习课程结束后的两周内，上课提交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529" y="120254"/>
            <a:ext cx="404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编程读写图像投影信息</a:t>
            </a:r>
          </a:p>
          <a:p>
            <a:endParaRPr lang="zh-CN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AutoShape 2" descr="http://img5.imgtn.bdimg.com/it/u=3976136120,2292770305&amp;fm=21&amp;gp=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A1BC4-3523-48DF-A23A-9B418A1D38F0}"/>
              </a:ext>
            </a:extLst>
          </p:cNvPr>
          <p:cNvSpPr txBox="1"/>
          <p:nvPr/>
        </p:nvSpPr>
        <p:spPr>
          <a:xfrm>
            <a:off x="444642" y="728382"/>
            <a:ext cx="831082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实验目的：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、读写栅格图像的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投影字符串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仿射变换系数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2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、进行图像上点的经纬度坐标转换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E02BBF-4E67-4816-81C0-C2B58715CA39}"/>
              </a:ext>
            </a:extLst>
          </p:cNvPr>
          <p:cNvSpPr/>
          <p:nvPr/>
        </p:nvSpPr>
        <p:spPr>
          <a:xfrm>
            <a:off x="3626069" y="1512636"/>
            <a:ext cx="5350762" cy="349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影像的投影字符串由OpenGIS WKT字符串定义，它包含了：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1、一个总体的坐标系名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2、一个地理图形坐标系统名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3、一个基准面定义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4、一个椭球体的名字。长半轴(semi-major axis)和反扁率(inverse flattening)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5、本初子午线(prime meridian)名和其与格林威治子午线的偏移值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6、投影方法类型（如横轴莫卡托）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7、投影参数列表（如中央经线等）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8、一个单位的名称和其到米和弧度单位的转换参数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9、轴线的名称和顺序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10、在预定义的权威坐标系中的编码（如EPSG）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DB0F53-0151-42B1-892F-A2E5DDFF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" t="1056" r="2193" b="2018"/>
          <a:stretch/>
        </p:blipFill>
        <p:spPr>
          <a:xfrm>
            <a:off x="345281" y="1791763"/>
            <a:ext cx="2813943" cy="25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实用毕业论文答辩动态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6465</TotalTime>
  <Words>1138</Words>
  <Application>Microsoft Office PowerPoint</Application>
  <PresentationFormat>全屏显示(16:9)</PresentationFormat>
  <Paragraphs>117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楷体</vt:lpstr>
      <vt:lpstr>黑体</vt:lpstr>
      <vt:lpstr>Arial</vt:lpstr>
      <vt:lpstr>Calibri</vt:lpstr>
      <vt:lpstr>宋体</vt:lpstr>
      <vt:lpstr>微软雅黑</vt:lpstr>
      <vt:lpstr>Franklin Gothic Medium</vt:lpstr>
      <vt:lpstr>Times New Roman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subject>12sc.taobao.com</dc:subject>
  <dc:creator>清风素材;User</dc:creator>
  <cp:keywords>12sc.taobao.com</cp:keywords>
  <dc:description>12sc.taobao.com</dc:description>
  <cp:lastModifiedBy>LCY</cp:lastModifiedBy>
  <cp:revision>425</cp:revision>
  <dcterms:created xsi:type="dcterms:W3CDTF">2015-01-23T04:02:45Z</dcterms:created>
  <dcterms:modified xsi:type="dcterms:W3CDTF">2022-03-02T08:00:38Z</dcterms:modified>
  <cp:category>12sc.taobao.com</cp:category>
  <cp:contentStatus>12sc.taobao.com</cp:contentStatus>
</cp:coreProperties>
</file>